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Shape 61"/>
          <p:cNvGrpSpPr/>
          <p:nvPr/>
        </p:nvGrpSpPr>
        <p:grpSpPr>
          <a:xfrm>
            <a:off x="-11" y="1000670"/>
            <a:ext cx="7314320" cy="3087224"/>
            <a:chOff x="-11" y="1378676"/>
            <a:chExt cx="7314320" cy="4116299"/>
          </a:xfrm>
        </p:grpSpPr>
        <p:sp>
          <p:nvSpPr>
            <p:cNvPr id="62" name="Shape 62"/>
            <p:cNvSpPr/>
            <p:nvPr/>
          </p:nvSpPr>
          <p:spPr>
            <a:xfrm flipH="1">
              <a:off x="-11" y="1378676"/>
              <a:ext cx="187800" cy="4116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 flipH="1">
              <a:off x="187809" y="1378676"/>
              <a:ext cx="7126499" cy="4116299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4" name="Shape 64"/>
          <p:cNvSpPr txBox="1"/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" type="subTitle"/>
          </p:nvPr>
        </p:nvSpPr>
        <p:spPr>
          <a:xfrm>
            <a:off x="685800" y="2700338"/>
            <a:ext cx="6400799" cy="675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Shape 68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69" name="Shape 69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1" name="Shape 71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456245" y="1278513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2" type="body"/>
          </p:nvPr>
        </p:nvSpPr>
        <p:spPr>
          <a:xfrm>
            <a:off x="4648200" y="1278513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grpSp>
        <p:nvGrpSpPr>
          <p:cNvPr id="77" name="Shape 77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78" name="Shape 78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0" name="Shape 80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Shape 83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84" name="Shape 84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Shape 8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 flipH="1">
            <a:off x="8964665" y="4623760"/>
            <a:ext cx="187800" cy="521400"/>
          </a:xfrm>
          <a:prstGeom prst="rect">
            <a:avLst/>
          </a:prstGeom>
          <a:solidFill>
            <a:srgbClr val="AB010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 flipH="1">
            <a:off x="3866777" y="4623760"/>
            <a:ext cx="5097900" cy="5214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866812" y="4623760"/>
            <a:ext cx="5097900" cy="521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14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33867" y="-70"/>
            <a:ext cx="3409812" cy="2107677"/>
            <a:chOff x="0" y="1493"/>
            <a:chExt cx="3409812" cy="2810236"/>
          </a:xfrm>
        </p:grpSpPr>
        <p:cxnSp>
          <p:nvCxnSpPr>
            <p:cNvPr id="6" name="Shape 6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" name="Shape 7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1" name="Shape 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2pPr>
            <a:lvl3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33" name="Shape 33"/>
          <p:cNvGrpSpPr/>
          <p:nvPr/>
        </p:nvGrpSpPr>
        <p:grpSpPr>
          <a:xfrm rot="10800000">
            <a:off x="5734187" y="3035893"/>
            <a:ext cx="3409812" cy="2107677"/>
            <a:chOff x="0" y="1493"/>
            <a:chExt cx="3409812" cy="2810236"/>
          </a:xfrm>
        </p:grpSpPr>
        <p:cxnSp>
          <p:nvCxnSpPr>
            <p:cNvPr id="34" name="Shape 34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" name="Shape 35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" name="Shape 36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" name="Shape 45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9" name="Shape 59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Now Try This - Rounding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GB"/>
              <a:t>Question A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-GB"/>
              <a:t>Round 99.951 to 1 decimal place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-GB"/>
              <a:t>Question B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-GB"/>
              <a:t>Round 23,609 to 2 significant figures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-GB"/>
              <a:t>Question C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-GB"/>
              <a:t>What is the lowest possible value of 9 x 8 if both numbers have been rounded to the nearest whole number?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lesson-plan">
  <a:themeElements>
    <a:clrScheme name="Custom 501">
      <a:dk1>
        <a:srgbClr val="000000"/>
      </a:dk1>
      <a:lt1>
        <a:srgbClr val="EFEDE2"/>
      </a:lt1>
      <a:dk2>
        <a:srgbClr val="1F497D"/>
      </a:dk2>
      <a:lt2>
        <a:srgbClr val="FDFFFF"/>
      </a:lt2>
      <a:accent1>
        <a:srgbClr val="4F81BD"/>
      </a:accent1>
      <a:accent2>
        <a:srgbClr val="AB0101"/>
      </a:accent2>
      <a:accent3>
        <a:srgbClr val="86B060"/>
      </a:accent3>
      <a:accent4>
        <a:srgbClr val="7760A0"/>
      </a:accent4>
      <a:accent5>
        <a:srgbClr val="739395"/>
      </a:accent5>
      <a:accent6>
        <a:srgbClr val="968B52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